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21374100" cy="302387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1" name="Shape 12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text"/>
          <p:cNvSpPr txBox="1"/>
          <p:nvPr>
            <p:ph type="title"/>
          </p:nvPr>
        </p:nvSpPr>
        <p:spPr>
          <a:xfrm>
            <a:off x="1603771" y="4949049"/>
            <a:ext cx="18176083" cy="10528101"/>
          </a:xfrm>
          <a:prstGeom prst="rect">
            <a:avLst/>
          </a:prstGeom>
        </p:spPr>
        <p:txBody>
          <a:bodyPr anchor="b"/>
          <a:lstStyle>
            <a:lvl1pPr algn="ctr">
              <a:defRPr sz="14000"/>
            </a:lvl1pPr>
          </a:lstStyle>
          <a:p>
            <a:pPr/>
            <a:r>
              <a:t>Titeltext</a:t>
            </a:r>
          </a:p>
        </p:txBody>
      </p:sp>
      <p:sp>
        <p:nvSpPr>
          <p:cNvPr id="16" name="Textebene 1…"/>
          <p:cNvSpPr txBox="1"/>
          <p:nvPr>
            <p:ph type="body" sz="quarter" idx="1"/>
          </p:nvPr>
        </p:nvSpPr>
        <p:spPr>
          <a:xfrm>
            <a:off x="2672952" y="15883154"/>
            <a:ext cx="16037720" cy="730106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5600"/>
            </a:lvl1pPr>
            <a:lvl2pPr marL="0" indent="1069161" algn="ctr">
              <a:buSzTx/>
              <a:buFontTx/>
              <a:buNone/>
              <a:defRPr sz="5600"/>
            </a:lvl2pPr>
            <a:lvl3pPr marL="0" indent="2138323" algn="ctr">
              <a:buSzTx/>
              <a:buFontTx/>
              <a:buNone/>
              <a:defRPr sz="5600"/>
            </a:lvl3pPr>
            <a:lvl4pPr marL="0" indent="3207486" algn="ctr">
              <a:buSzTx/>
              <a:buFontTx/>
              <a:buNone/>
              <a:defRPr sz="5600"/>
            </a:lvl4pPr>
            <a:lvl5pPr marL="0" indent="4276649" algn="ctr">
              <a:buSzTx/>
              <a:buFontTx/>
              <a:buNone/>
              <a:defRPr sz="56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97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9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iteltext"/>
          <p:cNvSpPr txBox="1"/>
          <p:nvPr>
            <p:ph type="title"/>
          </p:nvPr>
        </p:nvSpPr>
        <p:spPr>
          <a:xfrm>
            <a:off x="15302658" y="1610015"/>
            <a:ext cx="4610845" cy="25627247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106" name="Textebene 1…"/>
          <p:cNvSpPr txBox="1"/>
          <p:nvPr>
            <p:ph type="body" idx="1"/>
          </p:nvPr>
        </p:nvSpPr>
        <p:spPr>
          <a:xfrm>
            <a:off x="1470124" y="1610015"/>
            <a:ext cx="13565239" cy="25627247"/>
          </a:xfrm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07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Foliennummer"/>
          <p:cNvSpPr txBox="1"/>
          <p:nvPr>
            <p:ph type="sldNum" sz="quarter" idx="2"/>
          </p:nvPr>
        </p:nvSpPr>
        <p:spPr>
          <a:xfrm>
            <a:off x="10330814" y="27220345"/>
            <a:ext cx="4987291" cy="1612901"/>
          </a:xfrm>
          <a:prstGeom prst="rect">
            <a:avLst/>
          </a:prstGeom>
        </p:spPr>
        <p:txBody>
          <a:bodyPr anchor="ctr"/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25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eltext"/>
          <p:cNvSpPr txBox="1"/>
          <p:nvPr>
            <p:ph type="title"/>
          </p:nvPr>
        </p:nvSpPr>
        <p:spPr>
          <a:xfrm>
            <a:off x="1458987" y="7539080"/>
            <a:ext cx="18443378" cy="12579119"/>
          </a:xfrm>
          <a:prstGeom prst="rect">
            <a:avLst/>
          </a:prstGeom>
        </p:spPr>
        <p:txBody>
          <a:bodyPr anchor="b"/>
          <a:lstStyle>
            <a:lvl1pPr>
              <a:defRPr sz="14000"/>
            </a:lvl1pPr>
          </a:lstStyle>
          <a:p>
            <a:pPr/>
            <a:r>
              <a:t>Titeltext</a:t>
            </a:r>
          </a:p>
        </p:txBody>
      </p:sp>
      <p:sp>
        <p:nvSpPr>
          <p:cNvPr id="34" name="Textebene 1…"/>
          <p:cNvSpPr txBox="1"/>
          <p:nvPr>
            <p:ph type="body" sz="quarter" idx="1"/>
          </p:nvPr>
        </p:nvSpPr>
        <p:spPr>
          <a:xfrm>
            <a:off x="1458987" y="20237200"/>
            <a:ext cx="18443378" cy="6615062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5600"/>
            </a:lvl1pPr>
            <a:lvl2pPr marL="0" indent="1069161">
              <a:buSzTx/>
              <a:buFontTx/>
              <a:buNone/>
              <a:defRPr sz="5600"/>
            </a:lvl2pPr>
            <a:lvl3pPr marL="0" indent="2138323">
              <a:buSzTx/>
              <a:buFontTx/>
              <a:buNone/>
              <a:defRPr sz="5600"/>
            </a:lvl3pPr>
            <a:lvl4pPr marL="0" indent="3207486">
              <a:buSzTx/>
              <a:buFontTx/>
              <a:buNone/>
              <a:defRPr sz="5600"/>
            </a:lvl4pPr>
            <a:lvl5pPr marL="0" indent="4276649">
              <a:buSzTx/>
              <a:buFontTx/>
              <a:buNone/>
              <a:defRPr sz="56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3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43" name="Textebene 1…"/>
          <p:cNvSpPr txBox="1"/>
          <p:nvPr>
            <p:ph type="body" sz="half" idx="1"/>
          </p:nvPr>
        </p:nvSpPr>
        <p:spPr>
          <a:xfrm>
            <a:off x="1470124" y="8050076"/>
            <a:ext cx="9088041" cy="19187187"/>
          </a:xfrm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eltext"/>
          <p:cNvSpPr txBox="1"/>
          <p:nvPr>
            <p:ph type="title"/>
          </p:nvPr>
        </p:nvSpPr>
        <p:spPr>
          <a:xfrm>
            <a:off x="1472909" y="1610021"/>
            <a:ext cx="18443377" cy="5845059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52" name="Textebene 1…"/>
          <p:cNvSpPr txBox="1"/>
          <p:nvPr>
            <p:ph type="body" sz="quarter" idx="1"/>
          </p:nvPr>
        </p:nvSpPr>
        <p:spPr>
          <a:xfrm>
            <a:off x="1472912" y="7413073"/>
            <a:ext cx="9046275" cy="363303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5600"/>
            </a:lvl1pPr>
            <a:lvl2pPr marL="0" indent="1069161">
              <a:buSzTx/>
              <a:buFontTx/>
              <a:buNone/>
              <a:defRPr b="1" sz="5600"/>
            </a:lvl2pPr>
            <a:lvl3pPr marL="0" indent="2138323">
              <a:buSzTx/>
              <a:buFontTx/>
              <a:buNone/>
              <a:defRPr b="1" sz="5600"/>
            </a:lvl3pPr>
            <a:lvl4pPr marL="0" indent="3207486">
              <a:buSzTx/>
              <a:buFontTx/>
              <a:buNone/>
              <a:defRPr b="1" sz="5600"/>
            </a:lvl4pPr>
            <a:lvl5pPr marL="0" indent="4276649">
              <a:buSzTx/>
              <a:buFontTx/>
              <a:buNone/>
              <a:defRPr b="1" sz="56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3" name="Text Placeholder 4"/>
          <p:cNvSpPr/>
          <p:nvPr>
            <p:ph type="body" sz="quarter" idx="13"/>
          </p:nvPr>
        </p:nvSpPr>
        <p:spPr>
          <a:xfrm>
            <a:off x="10825460" y="7413073"/>
            <a:ext cx="9090828" cy="363303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5600"/>
            </a:pPr>
          </a:p>
        </p:txBody>
      </p:sp>
      <p:sp>
        <p:nvSpPr>
          <p:cNvPr id="5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62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eltext"/>
          <p:cNvSpPr txBox="1"/>
          <p:nvPr>
            <p:ph type="title"/>
          </p:nvPr>
        </p:nvSpPr>
        <p:spPr>
          <a:xfrm>
            <a:off x="1472909" y="2016018"/>
            <a:ext cx="6896776" cy="7056068"/>
          </a:xfrm>
          <a:prstGeom prst="rect">
            <a:avLst/>
          </a:prstGeom>
        </p:spPr>
        <p:txBody>
          <a:bodyPr anchor="b"/>
          <a:lstStyle>
            <a:lvl1pPr>
              <a:defRPr sz="7400"/>
            </a:lvl1pPr>
          </a:lstStyle>
          <a:p>
            <a:pPr/>
            <a:r>
              <a:t>Titeltext</a:t>
            </a:r>
          </a:p>
        </p:txBody>
      </p:sp>
      <p:sp>
        <p:nvSpPr>
          <p:cNvPr id="77" name="Textebene 1…"/>
          <p:cNvSpPr txBox="1"/>
          <p:nvPr>
            <p:ph type="body" sz="half" idx="1"/>
          </p:nvPr>
        </p:nvSpPr>
        <p:spPr>
          <a:xfrm>
            <a:off x="9090825" y="4354048"/>
            <a:ext cx="10825461" cy="21490205"/>
          </a:xfrm>
          <a:prstGeom prst="rect">
            <a:avLst/>
          </a:prstGeom>
        </p:spPr>
        <p:txBody>
          <a:bodyPr/>
          <a:lstStyle>
            <a:lvl1pPr marL="534580" indent="-534580">
              <a:defRPr sz="7400"/>
            </a:lvl1pPr>
            <a:lvl2pPr marL="1677761" indent="-608599">
              <a:defRPr sz="7400"/>
            </a:lvl2pPr>
            <a:lvl3pPr marL="2844735" indent="-706410">
              <a:defRPr sz="7400"/>
            </a:lvl3pPr>
            <a:lvl4pPr marL="4067465" indent="-859978">
              <a:defRPr sz="7400"/>
            </a:lvl4pPr>
            <a:lvl5pPr marL="5136627" indent="-859978">
              <a:defRPr sz="74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8" name="Text Placeholder 3"/>
          <p:cNvSpPr/>
          <p:nvPr>
            <p:ph type="body" sz="quarter" idx="13"/>
          </p:nvPr>
        </p:nvSpPr>
        <p:spPr>
          <a:xfrm>
            <a:off x="1472909" y="9072087"/>
            <a:ext cx="6896776" cy="1680716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3700"/>
            </a:pPr>
          </a:p>
        </p:txBody>
      </p:sp>
      <p:sp>
        <p:nvSpPr>
          <p:cNvPr id="7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eltext"/>
          <p:cNvSpPr txBox="1"/>
          <p:nvPr>
            <p:ph type="title"/>
          </p:nvPr>
        </p:nvSpPr>
        <p:spPr>
          <a:xfrm>
            <a:off x="1472909" y="2016018"/>
            <a:ext cx="6896776" cy="7056068"/>
          </a:xfrm>
          <a:prstGeom prst="rect">
            <a:avLst/>
          </a:prstGeom>
        </p:spPr>
        <p:txBody>
          <a:bodyPr anchor="b"/>
          <a:lstStyle>
            <a:lvl1pPr>
              <a:defRPr sz="7400"/>
            </a:lvl1pPr>
          </a:lstStyle>
          <a:p>
            <a:pPr/>
            <a:r>
              <a:t>Titeltext</a:t>
            </a:r>
          </a:p>
        </p:txBody>
      </p:sp>
      <p:sp>
        <p:nvSpPr>
          <p:cNvPr id="87" name="Picture Placeholder 2"/>
          <p:cNvSpPr/>
          <p:nvPr>
            <p:ph type="pic" sz="half" idx="13"/>
          </p:nvPr>
        </p:nvSpPr>
        <p:spPr>
          <a:xfrm>
            <a:off x="9090825" y="4354048"/>
            <a:ext cx="10825461" cy="2149020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8" name="Textebene 1…"/>
          <p:cNvSpPr txBox="1"/>
          <p:nvPr>
            <p:ph type="body" sz="quarter" idx="1"/>
          </p:nvPr>
        </p:nvSpPr>
        <p:spPr>
          <a:xfrm>
            <a:off x="1472909" y="9072087"/>
            <a:ext cx="6896776" cy="1680716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3700"/>
            </a:lvl1pPr>
            <a:lvl2pPr marL="0" indent="1069161">
              <a:buSzTx/>
              <a:buFontTx/>
              <a:buNone/>
              <a:defRPr sz="3700"/>
            </a:lvl2pPr>
            <a:lvl3pPr marL="0" indent="2138323">
              <a:buSzTx/>
              <a:buFontTx/>
              <a:buNone/>
              <a:defRPr sz="3700"/>
            </a:lvl3pPr>
            <a:lvl4pPr marL="0" indent="3207486">
              <a:buSzTx/>
              <a:buFontTx/>
              <a:buNone/>
              <a:defRPr sz="3700"/>
            </a:lvl4pPr>
            <a:lvl5pPr marL="0" indent="4276649">
              <a:buSzTx/>
              <a:buFont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8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tif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ussdiagramm: Dokument 8"/>
          <p:cNvSpPr/>
          <p:nvPr/>
        </p:nvSpPr>
        <p:spPr>
          <a:xfrm flipH="1" flipV="1">
            <a:off x="-20791" y="27778490"/>
            <a:ext cx="21406395" cy="145873"/>
          </a:xfrm>
          <a:prstGeom prst="rect">
            <a:avLst/>
          </a:prstGeom>
          <a:solidFill>
            <a:srgbClr val="E1270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800">
                <a:solidFill>
                  <a:srgbClr val="FFFFFF"/>
                </a:solidFill>
                <a:latin typeface="Book Antiqua"/>
                <a:ea typeface="Book Antiqua"/>
                <a:cs typeface="Book Antiqua"/>
                <a:sym typeface="Book Antiqua"/>
              </a:defRPr>
            </a:pPr>
          </a:p>
        </p:txBody>
      </p:sp>
      <p:sp>
        <p:nvSpPr>
          <p:cNvPr id="3" name="Flussdiagramm: Dokument 8"/>
          <p:cNvSpPr/>
          <p:nvPr/>
        </p:nvSpPr>
        <p:spPr>
          <a:xfrm>
            <a:off x="-1" y="-1"/>
            <a:ext cx="21383627" cy="52061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549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11736"/>
                </a:lnTo>
                <a:cubicBezTo>
                  <a:pt x="15514" y="1037"/>
                  <a:pt x="5855" y="21600"/>
                  <a:pt x="0" y="13587"/>
                </a:cubicBezTo>
                <a:lnTo>
                  <a:pt x="0" y="0"/>
                </a:lnTo>
                <a:close/>
              </a:path>
            </a:pathLst>
          </a:custGeom>
          <a:solidFill>
            <a:srgbClr val="E1270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4900">
                <a:solidFill>
                  <a:srgbClr val="FFFFFF"/>
                </a:solidFill>
                <a:latin typeface="Book Antiqua"/>
                <a:ea typeface="Book Antiqua"/>
                <a:cs typeface="Book Antiqua"/>
                <a:sym typeface="Book Antiqua"/>
              </a:defRPr>
            </a:pPr>
          </a:p>
        </p:txBody>
      </p:sp>
      <p:sp>
        <p:nvSpPr>
          <p:cNvPr id="4" name="Textfeld 8"/>
          <p:cNvSpPr txBox="1"/>
          <p:nvPr/>
        </p:nvSpPr>
        <p:spPr>
          <a:xfrm>
            <a:off x="1470122" y="1122470"/>
            <a:ext cx="9699251" cy="216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322919">
              <a:defRPr sz="8100" u="sng">
                <a:solidFill>
                  <a:srgbClr val="FFFFFF"/>
                </a:solidFill>
              </a:defRPr>
            </a:pPr>
            <a:r>
              <a:t>»</a:t>
            </a:r>
            <a:r>
              <a:rPr>
                <a:latin typeface="Book Antiqua"/>
                <a:ea typeface="Book Antiqua"/>
                <a:cs typeface="Book Antiqua"/>
                <a:sym typeface="Book Antiqua"/>
              </a:rPr>
              <a:t>Ausgezeichnet!</a:t>
            </a:r>
            <a:r>
              <a:t>« </a:t>
            </a:r>
            <a:endParaRPr>
              <a:latin typeface="Book Antiqua"/>
              <a:ea typeface="Book Antiqua"/>
              <a:cs typeface="Book Antiqua"/>
              <a:sym typeface="Book Antiqua"/>
            </a:endParaRPr>
          </a:p>
          <a:p>
            <a:pPr>
              <a:lnSpc>
                <a:spcPct val="150000"/>
              </a:lnSpc>
              <a:defRPr sz="5200">
                <a:solidFill>
                  <a:srgbClr val="FFFFFF"/>
                </a:solidFill>
                <a:latin typeface="Book Antiqua"/>
                <a:ea typeface="Book Antiqua"/>
                <a:cs typeface="Book Antiqua"/>
                <a:sym typeface="Book Antiqua"/>
              </a:defRPr>
            </a:pPr>
            <a:r>
              <a:t>Unseren Hochschulen 2017</a:t>
            </a:r>
          </a:p>
        </p:txBody>
      </p:sp>
      <p:pic>
        <p:nvPicPr>
          <p:cNvPr id="5" name="Grafik 9" descr="Grafik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0122" y="28203636"/>
            <a:ext cx="7962384" cy="1580648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iteltext"/>
          <p:cNvSpPr txBox="1"/>
          <p:nvPr>
            <p:ph type="title"/>
          </p:nvPr>
        </p:nvSpPr>
        <p:spPr>
          <a:xfrm>
            <a:off x="1470124" y="1610021"/>
            <a:ext cx="18443377" cy="5845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7" name="Textebene 1…"/>
          <p:cNvSpPr txBox="1"/>
          <p:nvPr>
            <p:ph type="body" idx="1"/>
          </p:nvPr>
        </p:nvSpPr>
        <p:spPr>
          <a:xfrm>
            <a:off x="1470124" y="8050076"/>
            <a:ext cx="18443377" cy="19187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8" name="Foliennummer"/>
          <p:cNvSpPr txBox="1"/>
          <p:nvPr>
            <p:ph type="sldNum" sz="quarter" idx="2"/>
          </p:nvPr>
        </p:nvSpPr>
        <p:spPr>
          <a:xfrm>
            <a:off x="15102185" y="28028273"/>
            <a:ext cx="335866" cy="370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l" defTabSz="213832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2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213832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2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213832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2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213832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2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213832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2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213832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2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213832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2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213832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2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2138323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200" u="none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534580" marR="0" indent="-534580" algn="l" defTabSz="2138323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65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1689657" marR="0" indent="-620495" algn="l" defTabSz="2138323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65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2893711" marR="0" indent="-755386" algn="l" defTabSz="2138323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65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4034814" marR="0" indent="-827327" algn="l" defTabSz="2138323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65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5103976" marR="0" indent="-827327" algn="l" defTabSz="2138323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65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6173138" marR="0" indent="-827327" algn="l" defTabSz="2138323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65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7242300" marR="0" indent="-827327" algn="l" defTabSz="2138323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65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8311463" marR="0" indent="-827327" algn="l" defTabSz="2138323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65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9380625" marR="0" indent="-827328" algn="l" defTabSz="2138323" rtl="0" latinLnBrk="0">
        <a:lnSpc>
          <a:spcPct val="90000"/>
        </a:lnSpc>
        <a:spcBef>
          <a:spcPts val="23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65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openxmlformats.org/officeDocument/2006/relationships/image" Target="../media/image2.tif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0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AutoShape 648"/>
          <p:cNvSpPr/>
          <p:nvPr/>
        </p:nvSpPr>
        <p:spPr>
          <a:xfrm>
            <a:off x="420400" y="8746773"/>
            <a:ext cx="20187002" cy="8931627"/>
          </a:xfrm>
          <a:prstGeom prst="roundRect">
            <a:avLst>
              <a:gd name="adj" fmla="val 8880"/>
            </a:avLst>
          </a:prstGeom>
          <a:solidFill>
            <a:srgbClr val="F8F4D4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124" name="Abgerundetes Rechteck 70"/>
          <p:cNvSpPr/>
          <p:nvPr/>
        </p:nvSpPr>
        <p:spPr>
          <a:xfrm>
            <a:off x="8702799" y="9918699"/>
            <a:ext cx="4023361" cy="7303782"/>
          </a:xfrm>
          <a:prstGeom prst="roundRect">
            <a:avLst>
              <a:gd name="adj" fmla="val 17755"/>
            </a:avLst>
          </a:prstGeom>
          <a:solidFill>
            <a:srgbClr val="FFE0B3"/>
          </a:solidFill>
          <a:ln w="12700">
            <a:solidFill>
              <a:srgbClr val="00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25" name="Grafik 3" descr="Grafik 3"/>
          <p:cNvPicPr>
            <a:picLocks noChangeAspect="1"/>
          </p:cNvPicPr>
          <p:nvPr/>
        </p:nvPicPr>
        <p:blipFill>
          <a:blip r:embed="rId2">
            <a:extLst/>
          </a:blip>
          <a:srcRect l="15730" t="34433" r="15641" b="17227"/>
          <a:stretch>
            <a:fillRect/>
          </a:stretch>
        </p:blipFill>
        <p:spPr>
          <a:xfrm>
            <a:off x="855344" y="6942205"/>
            <a:ext cx="3094896" cy="9847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Grafik 4" descr="Grafik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398668" y="6988026"/>
            <a:ext cx="3208735" cy="1103369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Textfeld 5"/>
          <p:cNvSpPr txBox="1"/>
          <p:nvPr/>
        </p:nvSpPr>
        <p:spPr>
          <a:xfrm>
            <a:off x="-1" y="4577639"/>
            <a:ext cx="21383626" cy="194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6000"/>
            </a:pPr>
            <a:r>
              <a:t>Gruppe 4</a:t>
            </a:r>
          </a:p>
          <a:p>
            <a:pPr algn="ctr">
              <a:defRPr sz="6000"/>
            </a:pPr>
            <a:r>
              <a:t>Jonas Eckhoff, Anton Jabs, Florian Brach, Felix Kieckhäfer</a:t>
            </a:r>
          </a:p>
        </p:txBody>
      </p:sp>
      <p:sp>
        <p:nvSpPr>
          <p:cNvPr id="128" name="AutoShape 648"/>
          <p:cNvSpPr/>
          <p:nvPr/>
        </p:nvSpPr>
        <p:spPr>
          <a:xfrm>
            <a:off x="14530600" y="18638522"/>
            <a:ext cx="6229216" cy="7774345"/>
          </a:xfrm>
          <a:prstGeom prst="roundRect">
            <a:avLst>
              <a:gd name="adj" fmla="val 7295"/>
            </a:avLst>
          </a:prstGeom>
          <a:solidFill>
            <a:srgbClr val="F8F4D4"/>
          </a:solidFill>
          <a:ln w="12700"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129" name="Textfeld 9"/>
          <p:cNvSpPr txBox="1"/>
          <p:nvPr/>
        </p:nvSpPr>
        <p:spPr>
          <a:xfrm>
            <a:off x="14733810" y="19193572"/>
            <a:ext cx="5822797" cy="4866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/>
            </a:pPr>
            <a:r>
              <a:t>Abstandsregelung:</a:t>
            </a:r>
          </a:p>
          <a:p>
            <a:pPr>
              <a:defRPr sz="3200"/>
            </a:pPr>
          </a:p>
          <a:p>
            <a:pPr marL="457200" indent="-457200">
              <a:buSzPct val="100000"/>
              <a:buFont typeface="Arial"/>
              <a:buChar char="•"/>
              <a:defRPr sz="3200"/>
            </a:pPr>
            <a:r>
              <a:t>Objekttracking</a:t>
            </a:r>
          </a:p>
          <a:p>
            <a:pPr marL="457200" indent="-457200">
              <a:buSzPct val="100000"/>
              <a:buFont typeface="Arial"/>
              <a:buChar char="•"/>
              <a:defRPr sz="3200"/>
            </a:pPr>
            <a:r>
              <a:t>Punkterkennung</a:t>
            </a:r>
          </a:p>
          <a:p>
            <a:pPr marL="457200" indent="-457200">
              <a:buSzPct val="100000"/>
              <a:buFont typeface="Arial"/>
              <a:buChar char="•"/>
              <a:defRPr sz="3200"/>
            </a:pPr>
            <a:r>
              <a:t>Transformation von Pixel- zu Weltkoordinaten</a:t>
            </a:r>
          </a:p>
          <a:p>
            <a:pPr marL="457200" indent="-457200">
              <a:buSzPct val="100000"/>
              <a:buFont typeface="Arial"/>
              <a:buChar char="•"/>
              <a:defRPr sz="3200"/>
            </a:pPr>
            <a:r>
              <a:t>PD-Regelung</a:t>
            </a:r>
          </a:p>
          <a:p>
            <a:pPr marL="685800" indent="-685800">
              <a:buSzPct val="100000"/>
              <a:buFont typeface="Arial"/>
              <a:buChar char="•"/>
              <a:defRPr sz="5400"/>
            </a:pPr>
          </a:p>
          <a:p>
            <a:pPr>
              <a:defRPr sz="1400"/>
            </a:pPr>
          </a:p>
          <a:p>
            <a:pPr marL="457200" indent="-457200">
              <a:buSzPct val="100000"/>
              <a:buFont typeface="Arial"/>
              <a:buChar char="•"/>
              <a:defRPr sz="800"/>
            </a:pPr>
          </a:p>
        </p:txBody>
      </p:sp>
      <p:sp>
        <p:nvSpPr>
          <p:cNvPr id="130" name="Textfeld 11"/>
          <p:cNvSpPr txBox="1"/>
          <p:nvPr/>
        </p:nvSpPr>
        <p:spPr>
          <a:xfrm>
            <a:off x="4095415" y="7088362"/>
            <a:ext cx="2462360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Prof. Dr. Timo Reis</a:t>
            </a:r>
          </a:p>
          <a:p>
            <a:pPr/>
            <a:r>
              <a:t>Fachbereich Mathematik</a:t>
            </a:r>
          </a:p>
          <a:p>
            <a:pPr/>
            <a:r>
              <a:t>Universität Hamburg</a:t>
            </a:r>
          </a:p>
        </p:txBody>
      </p:sp>
      <p:sp>
        <p:nvSpPr>
          <p:cNvPr id="131" name="Textfeld 12"/>
          <p:cNvSpPr txBox="1"/>
          <p:nvPr/>
        </p:nvSpPr>
        <p:spPr>
          <a:xfrm>
            <a:off x="13374233" y="7078046"/>
            <a:ext cx="3952501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Prof. Dr. Robert Seifried</a:t>
            </a:r>
          </a:p>
          <a:p>
            <a:pPr/>
            <a:r>
              <a:t>Institut für Mechanik und Meerestechnik</a:t>
            </a:r>
          </a:p>
          <a:p>
            <a:pPr/>
            <a:r>
              <a:t>Technische Universität Hamburg</a:t>
            </a:r>
          </a:p>
        </p:txBody>
      </p:sp>
      <p:sp>
        <p:nvSpPr>
          <p:cNvPr id="132" name="Rechteck 15"/>
          <p:cNvSpPr txBox="1"/>
          <p:nvPr/>
        </p:nvSpPr>
        <p:spPr>
          <a:xfrm>
            <a:off x="10228658" y="6710227"/>
            <a:ext cx="891591" cy="146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b="1" sz="8800">
                <a:solidFill>
                  <a:schemeClr val="accent3"/>
                </a:solidFill>
              </a:defRPr>
            </a:lvl1pPr>
          </a:lstStyle>
          <a:p>
            <a:pPr/>
            <a:r>
              <a:t>&amp;</a:t>
            </a:r>
          </a:p>
        </p:txBody>
      </p:sp>
      <p:sp>
        <p:nvSpPr>
          <p:cNvPr id="133" name="Textfeld 24"/>
          <p:cNvSpPr txBox="1"/>
          <p:nvPr/>
        </p:nvSpPr>
        <p:spPr>
          <a:xfrm>
            <a:off x="1400046" y="9209936"/>
            <a:ext cx="2524464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/>
            </a:pPr>
            <a:r>
              <a:t>Kamerabild </a:t>
            </a:r>
            <a:br/>
          </a:p>
        </p:txBody>
      </p:sp>
      <p:sp>
        <p:nvSpPr>
          <p:cNvPr id="134" name="Textfeld 16"/>
          <p:cNvSpPr txBox="1"/>
          <p:nvPr/>
        </p:nvSpPr>
        <p:spPr>
          <a:xfrm>
            <a:off x="1961464" y="13984662"/>
            <a:ext cx="1479819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/>
            </a:lvl1pPr>
          </a:lstStyle>
          <a:p>
            <a:pPr/>
            <a:r>
              <a:t>Kamerabild</a:t>
            </a:r>
            <a:endParaRPr sz="3200"/>
          </a:p>
        </p:txBody>
      </p:sp>
      <p:sp>
        <p:nvSpPr>
          <p:cNvPr id="135" name="Textfeld 18"/>
          <p:cNvSpPr txBox="1"/>
          <p:nvPr/>
        </p:nvSpPr>
        <p:spPr>
          <a:xfrm>
            <a:off x="5194767" y="13984662"/>
            <a:ext cx="2547069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/>
            </a:lvl1pPr>
          </a:lstStyle>
          <a:p>
            <a:pPr/>
            <a:r>
              <a:t>selektierter Rotkanal</a:t>
            </a:r>
            <a:endParaRPr sz="3200"/>
          </a:p>
        </p:txBody>
      </p:sp>
      <p:sp>
        <p:nvSpPr>
          <p:cNvPr id="136" name="Textfeld 61"/>
          <p:cNvSpPr txBox="1"/>
          <p:nvPr/>
        </p:nvSpPr>
        <p:spPr>
          <a:xfrm>
            <a:off x="1835742" y="15407333"/>
            <a:ext cx="1667262" cy="86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Kamerabild</a:t>
            </a:r>
            <a:endParaRPr sz="3200"/>
          </a:p>
        </p:txBody>
      </p:sp>
      <p:sp>
        <p:nvSpPr>
          <p:cNvPr id="137" name="Textfeld 62"/>
          <p:cNvSpPr txBox="1"/>
          <p:nvPr/>
        </p:nvSpPr>
        <p:spPr>
          <a:xfrm>
            <a:off x="5711313" y="15464972"/>
            <a:ext cx="1667262" cy="142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/>
            <a:r>
              <a:t>Binärbild aus Kombination der Farbkanäle</a:t>
            </a:r>
            <a:endParaRPr sz="3200"/>
          </a:p>
        </p:txBody>
      </p:sp>
      <p:pic>
        <p:nvPicPr>
          <p:cNvPr id="138" name="Grafik 1" descr="Grafik 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4059" y="18675330"/>
            <a:ext cx="13532806" cy="81125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Grafik 2" descr="Grafik 2"/>
          <p:cNvPicPr>
            <a:picLocks noChangeAspect="1"/>
          </p:cNvPicPr>
          <p:nvPr/>
        </p:nvPicPr>
        <p:blipFill>
          <a:blip r:embed="rId5">
            <a:extLst/>
          </a:blip>
          <a:srcRect l="7947" t="3365" r="7273" b="7580"/>
          <a:stretch>
            <a:fillRect/>
          </a:stretch>
        </p:blipFill>
        <p:spPr>
          <a:xfrm>
            <a:off x="5076878" y="12818719"/>
            <a:ext cx="2936131" cy="25335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Grafik 7" descr="Grafik 7"/>
          <p:cNvPicPr>
            <a:picLocks noChangeAspect="1"/>
          </p:cNvPicPr>
          <p:nvPr/>
        </p:nvPicPr>
        <p:blipFill>
          <a:blip r:embed="rId6">
            <a:extLst/>
          </a:blip>
          <a:srcRect l="6900" t="2729" r="6890" b="6979"/>
          <a:stretch>
            <a:fillRect/>
          </a:stretch>
        </p:blipFill>
        <p:spPr>
          <a:xfrm>
            <a:off x="1243329" y="12839606"/>
            <a:ext cx="2852088" cy="2456816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Gerader Verbinder 58"/>
          <p:cNvSpPr/>
          <p:nvPr/>
        </p:nvSpPr>
        <p:spPr>
          <a:xfrm flipV="1">
            <a:off x="6236480" y="13386965"/>
            <a:ext cx="2746942" cy="340576"/>
          </a:xfrm>
          <a:prstGeom prst="line">
            <a:avLst/>
          </a:prstGeom>
          <a:ln w="6350">
            <a:solidFill>
              <a:srgbClr val="FF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2" name="Rechteck 44"/>
          <p:cNvSpPr/>
          <p:nvPr/>
        </p:nvSpPr>
        <p:spPr>
          <a:xfrm>
            <a:off x="6850440" y="12913376"/>
            <a:ext cx="1020043" cy="644894"/>
          </a:xfrm>
          <a:prstGeom prst="rect">
            <a:avLst/>
          </a:prstGeom>
          <a:ln w="12700">
            <a:solidFill>
              <a:srgbClr val="E1270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3" name="Gerader Verbinder 21"/>
          <p:cNvSpPr/>
          <p:nvPr/>
        </p:nvSpPr>
        <p:spPr>
          <a:xfrm flipV="1">
            <a:off x="6850440" y="10374651"/>
            <a:ext cx="2172975" cy="2538725"/>
          </a:xfrm>
          <a:prstGeom prst="line">
            <a:avLst/>
          </a:prstGeom>
          <a:ln w="6350">
            <a:solidFill>
              <a:srgbClr val="FF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4" name="Gerader Verbinder 45"/>
          <p:cNvSpPr/>
          <p:nvPr/>
        </p:nvSpPr>
        <p:spPr>
          <a:xfrm flipV="1">
            <a:off x="7870483" y="10374651"/>
            <a:ext cx="4576546" cy="2538725"/>
          </a:xfrm>
          <a:prstGeom prst="line">
            <a:avLst/>
          </a:prstGeom>
          <a:ln w="6350">
            <a:solidFill>
              <a:srgbClr val="FF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5" name="Gerader Verbinder 47"/>
          <p:cNvSpPr/>
          <p:nvPr/>
        </p:nvSpPr>
        <p:spPr>
          <a:xfrm flipV="1">
            <a:off x="7870483" y="12780281"/>
            <a:ext cx="4576546" cy="777989"/>
          </a:xfrm>
          <a:prstGeom prst="line">
            <a:avLst/>
          </a:prstGeom>
          <a:ln w="6350">
            <a:solidFill>
              <a:srgbClr val="FF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6" name="Gerader Verbinder 49"/>
          <p:cNvSpPr/>
          <p:nvPr/>
        </p:nvSpPr>
        <p:spPr>
          <a:xfrm flipV="1">
            <a:off x="6850440" y="12785371"/>
            <a:ext cx="2123983" cy="782859"/>
          </a:xfrm>
          <a:prstGeom prst="line">
            <a:avLst/>
          </a:prstGeom>
          <a:ln w="6350">
            <a:solidFill>
              <a:srgbClr val="FF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pic>
        <p:nvPicPr>
          <p:cNvPr id="147" name="Grafik 8" descr="Grafik 8"/>
          <p:cNvPicPr>
            <a:picLocks noChangeAspect="1"/>
          </p:cNvPicPr>
          <p:nvPr/>
        </p:nvPicPr>
        <p:blipFill>
          <a:blip r:embed="rId7">
            <a:extLst/>
          </a:blip>
          <a:srcRect l="54660" t="4080" r="21012" b="67022"/>
          <a:stretch>
            <a:fillRect/>
          </a:stretch>
        </p:blipFill>
        <p:spPr>
          <a:xfrm>
            <a:off x="8981933" y="10374652"/>
            <a:ext cx="3465096" cy="2408572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Rechteck 14"/>
          <p:cNvSpPr/>
          <p:nvPr/>
        </p:nvSpPr>
        <p:spPr>
          <a:xfrm>
            <a:off x="6236480" y="13734251"/>
            <a:ext cx="1020043" cy="644894"/>
          </a:xfrm>
          <a:prstGeom prst="rect">
            <a:avLst/>
          </a:prstGeom>
          <a:ln w="12700">
            <a:solidFill>
              <a:srgbClr val="E12704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9" name="Gerader Verbinder 50"/>
          <p:cNvSpPr/>
          <p:nvPr/>
        </p:nvSpPr>
        <p:spPr>
          <a:xfrm>
            <a:off x="6236480" y="14370175"/>
            <a:ext cx="2756108" cy="1403720"/>
          </a:xfrm>
          <a:prstGeom prst="line">
            <a:avLst/>
          </a:prstGeom>
          <a:ln w="6350">
            <a:solidFill>
              <a:srgbClr val="FF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50" name="Gerader Verbinder 53"/>
          <p:cNvSpPr/>
          <p:nvPr/>
        </p:nvSpPr>
        <p:spPr>
          <a:xfrm>
            <a:off x="7272879" y="14379145"/>
            <a:ext cx="5174150" cy="1409268"/>
          </a:xfrm>
          <a:prstGeom prst="line">
            <a:avLst/>
          </a:prstGeom>
          <a:ln w="6350">
            <a:solidFill>
              <a:srgbClr val="FF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51" name="Gerader Verbinder 56"/>
          <p:cNvSpPr/>
          <p:nvPr/>
        </p:nvSpPr>
        <p:spPr>
          <a:xfrm flipV="1">
            <a:off x="7256523" y="13379840"/>
            <a:ext cx="5190506" cy="350416"/>
          </a:xfrm>
          <a:prstGeom prst="line">
            <a:avLst/>
          </a:prstGeom>
          <a:ln w="6350">
            <a:solidFill>
              <a:srgbClr val="FF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pic>
        <p:nvPicPr>
          <p:cNvPr id="152" name="Grafik 20" descr="Grafik 20"/>
          <p:cNvPicPr>
            <a:picLocks noChangeAspect="1"/>
          </p:cNvPicPr>
          <p:nvPr/>
        </p:nvPicPr>
        <p:blipFill>
          <a:blip r:embed="rId7">
            <a:extLst/>
          </a:blip>
          <a:srcRect l="40198" t="31680" r="35474" b="39422"/>
          <a:stretch>
            <a:fillRect/>
          </a:stretch>
        </p:blipFill>
        <p:spPr>
          <a:xfrm>
            <a:off x="8981933" y="13379840"/>
            <a:ext cx="3465096" cy="2408572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Textfeld 72"/>
          <p:cNvSpPr txBox="1"/>
          <p:nvPr/>
        </p:nvSpPr>
        <p:spPr>
          <a:xfrm>
            <a:off x="9564224" y="16517739"/>
            <a:ext cx="2255176" cy="86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/>
            <a:r>
              <a:t>Rechteckserkennung</a:t>
            </a:r>
            <a:endParaRPr sz="3200"/>
          </a:p>
        </p:txBody>
      </p:sp>
      <p:sp>
        <p:nvSpPr>
          <p:cNvPr id="154" name="Textfeld 64"/>
          <p:cNvSpPr txBox="1"/>
          <p:nvPr/>
        </p:nvSpPr>
        <p:spPr>
          <a:xfrm>
            <a:off x="9096002" y="12780281"/>
            <a:ext cx="3236956" cy="86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/>
            <a:r>
              <a:t>rote Objekte </a:t>
            </a:r>
            <a:r>
              <a:t>– kein Quadrat</a:t>
            </a:r>
            <a:endParaRPr sz="3200"/>
          </a:p>
        </p:txBody>
      </p:sp>
      <p:sp>
        <p:nvSpPr>
          <p:cNvPr id="155" name="Textfeld 63"/>
          <p:cNvSpPr txBox="1"/>
          <p:nvPr/>
        </p:nvSpPr>
        <p:spPr>
          <a:xfrm>
            <a:off x="9144073" y="15948119"/>
            <a:ext cx="3060764" cy="86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/>
            <a:r>
              <a:t>rotes Objekt – Quadrat </a:t>
            </a:r>
            <a:endParaRPr sz="3200"/>
          </a:p>
        </p:txBody>
      </p:sp>
      <p:sp>
        <p:nvSpPr>
          <p:cNvPr id="156" name="Rechteck 74"/>
          <p:cNvSpPr txBox="1"/>
          <p:nvPr/>
        </p:nvSpPr>
        <p:spPr>
          <a:xfrm>
            <a:off x="13505386" y="14367501"/>
            <a:ext cx="1860945" cy="150022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/>
            <a14:m>
              <m:oMathPara>
                <m:oMathParaPr>
                  <m:jc m:val="centerGroup"/>
                </m:oMathParaPr>
                <m:oMath>
                  <m:d>
                    <m:dPr>
                      <m:ctrlPr>
                        <a:rPr xmlns:a="http://schemas.openxmlformats.org/drawingml/2006/main" sz="4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begChr m:val="["/>
                      <m:endChr m:val="]"/>
                    </m:dPr>
                    <m:e>
                      <m:m>
                        <m:mPr>
                          <m:ctrlPr>
                            <a:rPr xmlns:a="http://schemas.openxmlformats.org/drawingml/2006/main"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baseJc m:val="center"/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</m:mPr>
                        <m:mr>
                          <m:e>
                            <m:sSub>
                              <m:e>
                                <m:r>
                                  <a:rPr xmlns:a="http://schemas.openxmlformats.org/drawingml/2006/main" sz="4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xmlns:a="http://schemas.openxmlformats.org/drawingml/2006/main" sz="4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e>
                            <m:sSub>
                              <m:e>
                                <m:r>
                                  <a:rPr xmlns:a="http://schemas.openxmlformats.org/drawingml/2006/main" sz="4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xmlns:a="http://schemas.openxmlformats.org/drawingml/2006/main" sz="4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mr>
                        <m:mr>
                          <m:e>
                            <m:sSub>
                              <m:e>
                                <m:r>
                                  <a:rPr xmlns:a="http://schemas.openxmlformats.org/drawingml/2006/main" sz="4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xmlns:a="http://schemas.openxmlformats.org/drawingml/2006/main" sz="4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  <m:e>
                            <m:sSub>
                              <m:e>
                                <m:r>
                                  <a:rPr xmlns:a="http://schemas.openxmlformats.org/drawingml/2006/main" sz="4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xmlns:a="http://schemas.openxmlformats.org/drawingml/2006/main" sz="48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mr>
                      </m:m>
                    </m:e>
                  </m:d>
                </m:oMath>
              </m:oMathPara>
            </a14:m>
            <a:endParaRPr sz="4800"/>
          </a:p>
        </p:txBody>
      </p:sp>
      <p:sp>
        <p:nvSpPr>
          <p:cNvPr id="157" name="Textfeld 79"/>
          <p:cNvSpPr txBox="1"/>
          <p:nvPr/>
        </p:nvSpPr>
        <p:spPr>
          <a:xfrm>
            <a:off x="12907519" y="15741972"/>
            <a:ext cx="3236956" cy="86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/>
            <a:r>
              <a:t>Bildkoordinaten</a:t>
            </a:r>
            <a:endParaRPr sz="3200"/>
          </a:p>
        </p:txBody>
      </p:sp>
      <p:sp>
        <p:nvSpPr>
          <p:cNvPr id="158" name="Abgerundetes Rechteck 80"/>
          <p:cNvSpPr/>
          <p:nvPr/>
        </p:nvSpPr>
        <p:spPr>
          <a:xfrm>
            <a:off x="855344" y="9093200"/>
            <a:ext cx="7374257" cy="8286313"/>
          </a:xfrm>
          <a:prstGeom prst="roundRect">
            <a:avLst>
              <a:gd name="adj" fmla="val 9646"/>
            </a:avLst>
          </a:prstGeom>
          <a:ln w="12700">
            <a:solidFill>
              <a:srgbClr val="000000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9" name="Abgerundetes Rechteck 81"/>
          <p:cNvSpPr/>
          <p:nvPr/>
        </p:nvSpPr>
        <p:spPr>
          <a:xfrm>
            <a:off x="8444592" y="9093200"/>
            <a:ext cx="7218743" cy="8286313"/>
          </a:xfrm>
          <a:prstGeom prst="roundRect">
            <a:avLst>
              <a:gd name="adj" fmla="val 9977"/>
            </a:avLst>
          </a:prstGeom>
          <a:ln w="12700">
            <a:solidFill>
              <a:srgbClr val="000000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0" name="Textfeld 82"/>
          <p:cNvSpPr txBox="1"/>
          <p:nvPr/>
        </p:nvSpPr>
        <p:spPr>
          <a:xfrm>
            <a:off x="9155297" y="9209936"/>
            <a:ext cx="3054219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/>
            </a:pPr>
            <a:r>
              <a:t>Pixelkoordinaten</a:t>
            </a:r>
            <a:br/>
          </a:p>
        </p:txBody>
      </p:sp>
      <p:sp>
        <p:nvSpPr>
          <p:cNvPr id="161" name="Abgerundetes Rechteck 83"/>
          <p:cNvSpPr/>
          <p:nvPr/>
        </p:nvSpPr>
        <p:spPr>
          <a:xfrm>
            <a:off x="15843716" y="9093200"/>
            <a:ext cx="4469572" cy="8286313"/>
          </a:xfrm>
          <a:prstGeom prst="roundRect">
            <a:avLst>
              <a:gd name="adj" fmla="val 16076"/>
            </a:avLst>
          </a:prstGeom>
          <a:ln w="12700">
            <a:solidFill>
              <a:srgbClr val="000000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2" name="Textfeld 84"/>
          <p:cNvSpPr txBox="1"/>
          <p:nvPr/>
        </p:nvSpPr>
        <p:spPr>
          <a:xfrm>
            <a:off x="16130350" y="9209936"/>
            <a:ext cx="3029717" cy="586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200"/>
            </a:lvl1pPr>
          </a:lstStyle>
          <a:p>
            <a:pPr/>
            <a:r>
              <a:t>Weltkoordinaten</a:t>
            </a:r>
          </a:p>
        </p:txBody>
      </p:sp>
      <p:sp>
        <p:nvSpPr>
          <p:cNvPr id="163" name="Multiplizieren 87"/>
          <p:cNvSpPr/>
          <p:nvPr/>
        </p:nvSpPr>
        <p:spPr>
          <a:xfrm>
            <a:off x="10295500" y="14678222"/>
            <a:ext cx="196602" cy="1966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107"/>
                </a:moveTo>
                <a:lnTo>
                  <a:pt x="1107" y="0"/>
                </a:lnTo>
                <a:lnTo>
                  <a:pt x="10800" y="9693"/>
                </a:lnTo>
                <a:lnTo>
                  <a:pt x="20493" y="0"/>
                </a:lnTo>
                <a:lnTo>
                  <a:pt x="21600" y="1107"/>
                </a:lnTo>
                <a:lnTo>
                  <a:pt x="11907" y="10800"/>
                </a:lnTo>
                <a:lnTo>
                  <a:pt x="21600" y="20493"/>
                </a:lnTo>
                <a:lnTo>
                  <a:pt x="20493" y="21600"/>
                </a:lnTo>
                <a:lnTo>
                  <a:pt x="10800" y="11907"/>
                </a:lnTo>
                <a:lnTo>
                  <a:pt x="1107" y="21600"/>
                </a:lnTo>
                <a:lnTo>
                  <a:pt x="0" y="20493"/>
                </a:lnTo>
                <a:lnTo>
                  <a:pt x="9693" y="10800"/>
                </a:lnTo>
                <a:close/>
              </a:path>
            </a:pathLst>
          </a:custGeom>
          <a:solidFill>
            <a:schemeClr val="accent1"/>
          </a:solidFill>
          <a:ln w="12700">
            <a:solidFill>
              <a:srgbClr val="E02705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4" name="Multiplizieren 88"/>
          <p:cNvSpPr/>
          <p:nvPr/>
        </p:nvSpPr>
        <p:spPr>
          <a:xfrm>
            <a:off x="10782954" y="14690922"/>
            <a:ext cx="196602" cy="1966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107"/>
                </a:moveTo>
                <a:lnTo>
                  <a:pt x="1107" y="0"/>
                </a:lnTo>
                <a:lnTo>
                  <a:pt x="10800" y="9693"/>
                </a:lnTo>
                <a:lnTo>
                  <a:pt x="20493" y="0"/>
                </a:lnTo>
                <a:lnTo>
                  <a:pt x="21600" y="1107"/>
                </a:lnTo>
                <a:lnTo>
                  <a:pt x="11907" y="10800"/>
                </a:lnTo>
                <a:lnTo>
                  <a:pt x="21600" y="20493"/>
                </a:lnTo>
                <a:lnTo>
                  <a:pt x="20493" y="21600"/>
                </a:lnTo>
                <a:lnTo>
                  <a:pt x="10800" y="11907"/>
                </a:lnTo>
                <a:lnTo>
                  <a:pt x="1107" y="21600"/>
                </a:lnTo>
                <a:lnTo>
                  <a:pt x="0" y="20493"/>
                </a:lnTo>
                <a:lnTo>
                  <a:pt x="9693" y="10800"/>
                </a:lnTo>
                <a:close/>
              </a:path>
            </a:pathLst>
          </a:custGeom>
          <a:solidFill>
            <a:schemeClr val="accent1"/>
          </a:solidFill>
          <a:ln w="12700">
            <a:solidFill>
              <a:srgbClr val="E02705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2" name="Verbindungslinie"/>
          <p:cNvSpPr/>
          <p:nvPr/>
        </p:nvSpPr>
        <p:spPr>
          <a:xfrm>
            <a:off x="10897291" y="14746551"/>
            <a:ext cx="2333948" cy="645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960" fill="norm" stroke="1" extrusionOk="0">
                <a:moveTo>
                  <a:pt x="0" y="11319"/>
                </a:moveTo>
                <a:cubicBezTo>
                  <a:pt x="6845" y="21600"/>
                  <a:pt x="14045" y="17827"/>
                  <a:pt x="21600" y="0"/>
                </a:cubicBezTo>
              </a:path>
            </a:pathLst>
          </a:custGeom>
          <a:ln w="25400">
            <a:solidFill>
              <a:srgbClr val="E02705"/>
            </a:solidFill>
            <a:miter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183" name="Verbindungslinie"/>
          <p:cNvSpPr/>
          <p:nvPr/>
        </p:nvSpPr>
        <p:spPr>
          <a:xfrm>
            <a:off x="10393334" y="14780440"/>
            <a:ext cx="2840339" cy="7324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171" fill="norm" stroke="1" extrusionOk="0">
                <a:moveTo>
                  <a:pt x="0" y="0"/>
                </a:moveTo>
                <a:cubicBezTo>
                  <a:pt x="4568" y="14550"/>
                  <a:pt x="11768" y="21600"/>
                  <a:pt x="21600" y="21151"/>
                </a:cubicBezTo>
              </a:path>
            </a:pathLst>
          </a:custGeom>
          <a:ln w="25400">
            <a:solidFill>
              <a:srgbClr val="E02705"/>
            </a:solidFill>
            <a:miter/>
            <a:tailEnd type="triangle"/>
          </a:ln>
        </p:spPr>
        <p:txBody>
          <a:bodyPr/>
          <a:lstStyle/>
          <a:p>
            <a:pPr/>
          </a:p>
        </p:txBody>
      </p:sp>
      <p:pic>
        <p:nvPicPr>
          <p:cNvPr id="167" name="blaukanal.png" descr="blaukanal.png"/>
          <p:cNvPicPr>
            <a:picLocks noChangeAspect="1"/>
          </p:cNvPicPr>
          <p:nvPr/>
        </p:nvPicPr>
        <p:blipFill>
          <a:blip r:embed="rId8">
            <a:extLst/>
          </a:blip>
          <a:srcRect l="7070" t="3067" r="7075" b="7357"/>
          <a:stretch>
            <a:fillRect/>
          </a:stretch>
        </p:blipFill>
        <p:spPr>
          <a:xfrm>
            <a:off x="6288050" y="10164029"/>
            <a:ext cx="1635523" cy="14017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10800"/>
                </a:lnTo>
                <a:lnTo>
                  <a:pt x="0" y="21600"/>
                </a:lnTo>
                <a:lnTo>
                  <a:pt x="10803" y="21600"/>
                </a:lnTo>
                <a:lnTo>
                  <a:pt x="21600" y="21600"/>
                </a:lnTo>
                <a:lnTo>
                  <a:pt x="21600" y="10800"/>
                </a:lnTo>
                <a:lnTo>
                  <a:pt x="21600" y="0"/>
                </a:lnTo>
                <a:lnTo>
                  <a:pt x="10803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68" name="gruenkanal.png" descr="gruenkanal.png"/>
          <p:cNvPicPr>
            <a:picLocks noChangeAspect="1"/>
          </p:cNvPicPr>
          <p:nvPr/>
        </p:nvPicPr>
        <p:blipFill>
          <a:blip r:embed="rId9">
            <a:extLst/>
          </a:blip>
          <a:srcRect l="7070" t="3080" r="7075" b="7344"/>
          <a:stretch>
            <a:fillRect/>
          </a:stretch>
        </p:blipFill>
        <p:spPr>
          <a:xfrm>
            <a:off x="4288519" y="9896295"/>
            <a:ext cx="1635522" cy="14017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10800"/>
                </a:lnTo>
                <a:lnTo>
                  <a:pt x="0" y="21600"/>
                </a:lnTo>
                <a:lnTo>
                  <a:pt x="10803" y="21594"/>
                </a:lnTo>
                <a:lnTo>
                  <a:pt x="21600" y="21594"/>
                </a:lnTo>
                <a:lnTo>
                  <a:pt x="21600" y="10794"/>
                </a:lnTo>
                <a:lnTo>
                  <a:pt x="21600" y="0"/>
                </a:lnTo>
                <a:lnTo>
                  <a:pt x="10803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69" name="rotkanal.png" descr="rotkanal.png"/>
          <p:cNvPicPr>
            <a:picLocks noChangeAspect="1"/>
          </p:cNvPicPr>
          <p:nvPr/>
        </p:nvPicPr>
        <p:blipFill>
          <a:blip r:embed="rId10">
            <a:extLst/>
          </a:blip>
          <a:srcRect l="6735" t="3164" r="6743" b="7590"/>
          <a:stretch>
            <a:fillRect/>
          </a:stretch>
        </p:blipFill>
        <p:spPr>
          <a:xfrm>
            <a:off x="2276287" y="10663744"/>
            <a:ext cx="1648223" cy="13966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10797"/>
                </a:lnTo>
                <a:lnTo>
                  <a:pt x="0" y="21600"/>
                </a:lnTo>
                <a:lnTo>
                  <a:pt x="10803" y="21600"/>
                </a:lnTo>
                <a:lnTo>
                  <a:pt x="21600" y="21600"/>
                </a:lnTo>
                <a:lnTo>
                  <a:pt x="21600" y="10797"/>
                </a:lnTo>
                <a:lnTo>
                  <a:pt x="21600" y="0"/>
                </a:lnTo>
                <a:lnTo>
                  <a:pt x="10803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184" name="Verbindungslinie"/>
          <p:cNvSpPr/>
          <p:nvPr/>
        </p:nvSpPr>
        <p:spPr>
          <a:xfrm>
            <a:off x="3924502" y="12051940"/>
            <a:ext cx="1152365" cy="9216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7005" y="7188"/>
                  <a:pt x="14205" y="14388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185" name="Verbindungslinie"/>
          <p:cNvSpPr/>
          <p:nvPr/>
        </p:nvSpPr>
        <p:spPr>
          <a:xfrm>
            <a:off x="6727678" y="11565789"/>
            <a:ext cx="227764" cy="12529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13778" y="7032"/>
                  <a:pt x="6578" y="14232"/>
                  <a:pt x="0" y="21600"/>
                </a:cubicBezTo>
              </a:path>
            </a:pathLst>
          </a:custGeom>
          <a:ln w="254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186" name="Verbindungslinie"/>
          <p:cNvSpPr/>
          <p:nvPr/>
        </p:nvSpPr>
        <p:spPr>
          <a:xfrm>
            <a:off x="5367110" y="11297660"/>
            <a:ext cx="616091" cy="1521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6708" y="7094"/>
                  <a:pt x="13908" y="14294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173" name="Textfeld 61"/>
          <p:cNvSpPr txBox="1"/>
          <p:nvPr/>
        </p:nvSpPr>
        <p:spPr>
          <a:xfrm>
            <a:off x="2428428" y="10316495"/>
            <a:ext cx="13439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/>
            <a:r>
              <a:t>Rotkanal</a:t>
            </a:r>
          </a:p>
        </p:txBody>
      </p:sp>
      <p:sp>
        <p:nvSpPr>
          <p:cNvPr id="174" name="Textfeld 61"/>
          <p:cNvSpPr txBox="1"/>
          <p:nvPr/>
        </p:nvSpPr>
        <p:spPr>
          <a:xfrm>
            <a:off x="4366370" y="9565536"/>
            <a:ext cx="1479820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/>
            <a:r>
              <a:t>Grünkanal</a:t>
            </a:r>
          </a:p>
        </p:txBody>
      </p:sp>
      <p:sp>
        <p:nvSpPr>
          <p:cNvPr id="175" name="Textfeld 61"/>
          <p:cNvSpPr txBox="1"/>
          <p:nvPr/>
        </p:nvSpPr>
        <p:spPr>
          <a:xfrm>
            <a:off x="6214671" y="9830081"/>
            <a:ext cx="1729379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/>
            <a:r>
              <a:t>Blaukanal</a:t>
            </a:r>
          </a:p>
        </p:txBody>
      </p:sp>
      <p:sp>
        <p:nvSpPr>
          <p:cNvPr id="176" name="Textfeld 61"/>
          <p:cNvSpPr txBox="1"/>
          <p:nvPr/>
        </p:nvSpPr>
        <p:spPr>
          <a:xfrm>
            <a:off x="3921948" y="12230352"/>
            <a:ext cx="13439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/>
            <a:r>
              <a:t>+</a:t>
            </a:r>
          </a:p>
        </p:txBody>
      </p:sp>
      <p:sp>
        <p:nvSpPr>
          <p:cNvPr id="177" name="Textfeld 61"/>
          <p:cNvSpPr txBox="1"/>
          <p:nvPr/>
        </p:nvSpPr>
        <p:spPr>
          <a:xfrm>
            <a:off x="5130988" y="11907372"/>
            <a:ext cx="13439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/>
            <a:r>
              <a:t>-</a:t>
            </a:r>
          </a:p>
        </p:txBody>
      </p:sp>
      <p:sp>
        <p:nvSpPr>
          <p:cNvPr id="178" name="Textfeld 61"/>
          <p:cNvSpPr txBox="1"/>
          <p:nvPr/>
        </p:nvSpPr>
        <p:spPr>
          <a:xfrm>
            <a:off x="6309198" y="11913293"/>
            <a:ext cx="1343942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/>
            <a:r>
              <a:t>-</a:t>
            </a:r>
          </a:p>
        </p:txBody>
      </p:sp>
      <p:sp>
        <p:nvSpPr>
          <p:cNvPr id="179" name="Textfeld 61"/>
          <p:cNvSpPr txBox="1"/>
          <p:nvPr/>
        </p:nvSpPr>
        <p:spPr>
          <a:xfrm>
            <a:off x="131" y="19113410"/>
            <a:ext cx="1667262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endParaRPr sz="3200"/>
          </a:p>
        </p:txBody>
      </p:sp>
      <p:sp>
        <p:nvSpPr>
          <p:cNvPr id="180" name="Gleichung"/>
          <p:cNvSpPr txBox="1"/>
          <p:nvPr/>
        </p:nvSpPr>
        <p:spPr>
          <a:xfrm>
            <a:off x="367153" y="20110888"/>
            <a:ext cx="163751" cy="15812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/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</m:oMath>
              </m:oMathPara>
            </a14:m>
          </a:p>
        </p:txBody>
      </p:sp>
      <p:sp>
        <p:nvSpPr>
          <p:cNvPr id="181" name="Gleichung"/>
          <p:cNvSpPr txBox="1"/>
          <p:nvPr/>
        </p:nvSpPr>
        <p:spPr>
          <a:xfrm>
            <a:off x="367153" y="24678711"/>
            <a:ext cx="163065" cy="15812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defTabSz="914400" latinLnBrk="1"/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e>
                    <m:sub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</m:oMath>
              </m:oMathPara>
            </a14:m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